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5" r:id="rId5"/>
    <p:sldId id="269" r:id="rId6"/>
    <p:sldId id="264" r:id="rId7"/>
    <p:sldId id="268" r:id="rId8"/>
    <p:sldId id="267" r:id="rId9"/>
    <p:sldId id="262" r:id="rId10"/>
    <p:sldId id="261" r:id="rId11"/>
    <p:sldId id="259" r:id="rId12"/>
    <p:sldId id="270" r:id="rId13"/>
    <p:sldId id="271" r:id="rId14"/>
    <p:sldId id="273" r:id="rId15"/>
    <p:sldId id="274" r:id="rId16"/>
    <p:sldId id="272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0000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 autoAdjust="0"/>
    <p:restoredTop sz="94755" autoAdjust="0"/>
  </p:normalViewPr>
  <p:slideViewPr>
    <p:cSldViewPr snapToGrid="0">
      <p:cViewPr varScale="1">
        <p:scale>
          <a:sx n="116" d="100"/>
          <a:sy n="116" d="100"/>
        </p:scale>
        <p:origin x="65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EA1E8-085B-4212-9CEF-6A327D26732E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2EBA7-B4D5-41BD-9EEC-E841E6C05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8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https://www.spec-india.com/blog/backend-technologies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2EBA7-B4D5-41BD-9EEC-E841E6C05D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1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https://www.interviewbit.com/blog/backend-technologies/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2EBA7-B4D5-41BD-9EEC-E841E6C05D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68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https://colorwhistle.com/api-vs-web-application/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2EBA7-B4D5-41BD-9EEC-E841E6C05D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https://colorwhistle.com/api-vs-web-application/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2EBA7-B4D5-41BD-9EEC-E841E6C05D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86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787" y="1122364"/>
            <a:ext cx="11464413" cy="2269766"/>
          </a:xfrm>
        </p:spPr>
        <p:txBody>
          <a:bodyPr anchor="b"/>
          <a:lstStyle>
            <a:lvl1pPr algn="ctr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787" y="3602037"/>
            <a:ext cx="11464413" cy="1746711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E9EA-FBB6-4753-957E-C4D5DEA8703F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716B6-2EE6-4BDC-A442-5B12AF7D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46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latin typeface="+mj-lt"/>
              </a:defRPr>
            </a:lvl1pPr>
            <a:lvl2pPr algn="just">
              <a:defRPr sz="28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800">
                <a:latin typeface="+mj-lt"/>
              </a:defRPr>
            </a:lvl4pPr>
            <a:lvl5pPr>
              <a:defRPr sz="28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1013-9BFA-4FAC-B871-B52890E3C172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716B6-2EE6-4BDC-A442-5B12AF7D72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297858"/>
            <a:ext cx="120091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5-Point Star 8"/>
          <p:cNvSpPr/>
          <p:nvPr userDrawn="1"/>
        </p:nvSpPr>
        <p:spPr>
          <a:xfrm>
            <a:off x="11826240" y="1070997"/>
            <a:ext cx="365760" cy="365760"/>
          </a:xfrm>
          <a:prstGeom prst="star5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657" y="147485"/>
            <a:ext cx="11995355" cy="1150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57" y="1494503"/>
            <a:ext cx="11995355" cy="4650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03E1C-B2C2-4A12-8130-0DB0319FFE2C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4634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FED716B6-2EE6-4BDC-A442-5B12AF7D72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2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287" y="1776704"/>
            <a:ext cx="11464413" cy="2275179"/>
          </a:xfrm>
        </p:spPr>
        <p:txBody>
          <a:bodyPr>
            <a:normAutofit/>
          </a:bodyPr>
          <a:lstStyle/>
          <a:p>
            <a:r>
              <a:rPr lang="en-US" dirty="0"/>
              <a:t>Workshop SWP391</a:t>
            </a:r>
            <a:br>
              <a:rPr lang="en-US" dirty="0"/>
            </a:br>
            <a:r>
              <a:rPr lang="en-US" dirty="0"/>
              <a:t>Back-End technologies in use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705" y="184813"/>
            <a:ext cx="2875598" cy="2380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4" y="3962399"/>
            <a:ext cx="5043991" cy="26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70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API vs Web application – The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101" y="1494503"/>
            <a:ext cx="4767568" cy="46018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513" y="1494503"/>
            <a:ext cx="3970893" cy="457812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716B6-2EE6-4BDC-A442-5B12AF7D72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65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API vs. Web Application – The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622595"/>
              </p:ext>
            </p:extLst>
          </p:nvPr>
        </p:nvGraphicFramePr>
        <p:xfrm>
          <a:off x="78656" y="1454449"/>
          <a:ext cx="11995355" cy="52555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0403">
                  <a:extLst>
                    <a:ext uri="{9D8B030D-6E8A-4147-A177-3AD203B41FA5}">
                      <a16:colId xmlns:a16="http://schemas.microsoft.com/office/drawing/2014/main" val="3407762531"/>
                    </a:ext>
                  </a:extLst>
                </a:gridCol>
                <a:gridCol w="5128198">
                  <a:extLst>
                    <a:ext uri="{9D8B030D-6E8A-4147-A177-3AD203B41FA5}">
                      <a16:colId xmlns:a16="http://schemas.microsoft.com/office/drawing/2014/main" val="1090000725"/>
                    </a:ext>
                  </a:extLst>
                </a:gridCol>
                <a:gridCol w="5326754">
                  <a:extLst>
                    <a:ext uri="{9D8B030D-6E8A-4147-A177-3AD203B41FA5}">
                      <a16:colId xmlns:a16="http://schemas.microsoft.com/office/drawing/2014/main" val="1302125379"/>
                    </a:ext>
                  </a:extLst>
                </a:gridCol>
              </a:tblGrid>
              <a:tr h="378633">
                <a:tc>
                  <a:txBody>
                    <a:bodyPr/>
                    <a:lstStyle/>
                    <a:p>
                      <a:pPr algn="l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API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Web Application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42727943"/>
                  </a:ext>
                </a:extLst>
              </a:tr>
              <a:tr h="5285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1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2000" b="1" i="1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0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To provide programmatic access to data or services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0" marR="6350" marT="635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0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To provide a graphical user interface (GUI) for users to interact with data or services</a:t>
                      </a:r>
                      <a:endParaRPr lang="en-US" sz="2000" b="0" i="0" u="none" strike="noStrike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0" marR="6350" marT="6350" marB="0" anchor="ctr"/>
                </a:tc>
                <a:extLst>
                  <a:ext uri="{0D108BD9-81ED-4DB2-BD59-A6C34878D82A}">
                    <a16:rowId xmlns:a16="http://schemas.microsoft.com/office/drawing/2014/main" val="384981182"/>
                  </a:ext>
                </a:extLst>
              </a:tr>
              <a:tr h="5048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1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Accessibility</a:t>
                      </a:r>
                      <a:endParaRPr lang="en-US" sz="2000" b="1" i="1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0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Typically accessed via code or command line interface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0" marR="6350" marT="635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0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Typically accessed through a web browser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0" marR="6350" marT="6350" marB="0" anchor="ctr"/>
                </a:tc>
                <a:extLst>
                  <a:ext uri="{0D108BD9-81ED-4DB2-BD59-A6C34878D82A}">
                    <a16:rowId xmlns:a16="http://schemas.microsoft.com/office/drawing/2014/main" val="3649424706"/>
                  </a:ext>
                </a:extLst>
              </a:tr>
              <a:tr h="757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1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Data Format</a:t>
                      </a:r>
                      <a:endParaRPr lang="en-US" sz="2000" b="1" i="1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0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Data is usually returned in a structured format (JSON, XML)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0" marR="6350" marT="635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0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Data is displayed in a formatted manner on web pages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0" marR="6350" marT="6350" marB="0" anchor="ctr"/>
                </a:tc>
                <a:extLst>
                  <a:ext uri="{0D108BD9-81ED-4DB2-BD59-A6C34878D82A}">
                    <a16:rowId xmlns:a16="http://schemas.microsoft.com/office/drawing/2014/main" val="1179974500"/>
                  </a:ext>
                </a:extLst>
              </a:tr>
              <a:tr h="757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1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User Experience</a:t>
                      </a:r>
                      <a:endParaRPr lang="en-US" sz="2000" b="1" i="1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0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Designed for developers and automation, may not have a user-friendly interface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0" marR="6350" marT="635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0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Designed for end-users with a focus on user experience and design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0" marR="6350" marT="6350" marB="0" anchor="ctr"/>
                </a:tc>
                <a:extLst>
                  <a:ext uri="{0D108BD9-81ED-4DB2-BD59-A6C34878D82A}">
                    <a16:rowId xmlns:a16="http://schemas.microsoft.com/office/drawing/2014/main" val="381823268"/>
                  </a:ext>
                </a:extLst>
              </a:tr>
              <a:tr h="757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1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Security</a:t>
                      </a:r>
                      <a:endParaRPr lang="en-US" sz="2000" b="1" i="1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0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Can include built-in security features such as authentication and authorization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0" marR="6350" marT="635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0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Can include security features but often relies on other layers (e.g. web server) for security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0" marR="6350" marT="6350" marB="0" anchor="ctr"/>
                </a:tc>
                <a:extLst>
                  <a:ext uri="{0D108BD9-81ED-4DB2-BD59-A6C34878D82A}">
                    <a16:rowId xmlns:a16="http://schemas.microsoft.com/office/drawing/2014/main" val="2023257623"/>
                  </a:ext>
                </a:extLst>
              </a:tr>
              <a:tr h="757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1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Scalability</a:t>
                      </a:r>
                      <a:endParaRPr lang="en-US" sz="2000" b="1" i="1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0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Can easily handle a large number of requests and can be load balanced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0" marR="6350" marT="635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0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Can be more complex to scale and may require additional infrastructure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0" marR="6350" marT="6350" marB="0" anchor="ctr"/>
                </a:tc>
                <a:extLst>
                  <a:ext uri="{0D108BD9-81ED-4DB2-BD59-A6C34878D82A}">
                    <a16:rowId xmlns:a16="http://schemas.microsoft.com/office/drawing/2014/main" val="2207170316"/>
                  </a:ext>
                </a:extLst>
              </a:tr>
              <a:tr h="5285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1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Customization</a:t>
                      </a:r>
                      <a:endParaRPr lang="en-US" sz="2000" b="1" i="1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0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Flexible and customizable, can be used to meet specific needs</a:t>
                      </a:r>
                      <a:endParaRPr lang="en-US" sz="2000" b="0" i="0" u="none" strike="noStrike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0" marR="6350" marT="635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0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Customization is depends on the design and architecture of the web application.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95250" marR="6350" marT="6350" marB="0" anchor="ctr"/>
                </a:tc>
                <a:extLst>
                  <a:ext uri="{0D108BD9-81ED-4DB2-BD59-A6C34878D82A}">
                    <a16:rowId xmlns:a16="http://schemas.microsoft.com/office/drawing/2014/main" val="399170377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716B6-2EE6-4BDC-A442-5B12AF7D72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65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- Building RESTful API with Spring Boot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9301" y="1494503"/>
            <a:ext cx="5634711" cy="4650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Tools &amp; Technologies </a:t>
            </a:r>
          </a:p>
          <a:p>
            <a:r>
              <a:rPr lang="en-US" dirty="0"/>
              <a:t>Spring Boot 	3+</a:t>
            </a:r>
          </a:p>
          <a:p>
            <a:r>
              <a:rPr lang="en-US" dirty="0"/>
              <a:t>JDK			17+</a:t>
            </a:r>
          </a:p>
          <a:p>
            <a:r>
              <a:rPr lang="en-US" dirty="0"/>
              <a:t>Spring Framework 	6+</a:t>
            </a:r>
          </a:p>
          <a:p>
            <a:r>
              <a:rPr lang="en-US" dirty="0"/>
              <a:t>Hibernate		6+</a:t>
            </a:r>
          </a:p>
          <a:p>
            <a:r>
              <a:rPr lang="en-US" dirty="0"/>
              <a:t>JPA</a:t>
            </a:r>
          </a:p>
          <a:p>
            <a:r>
              <a:rPr lang="en-US" dirty="0"/>
              <a:t>Maven		3.2+</a:t>
            </a:r>
          </a:p>
          <a:p>
            <a:r>
              <a:rPr lang="en-US" dirty="0"/>
              <a:t>IDE</a:t>
            </a:r>
            <a:r>
              <a:rPr lang="en-US" b="1" dirty="0"/>
              <a:t> - IntelliJ</a:t>
            </a:r>
            <a:r>
              <a:rPr lang="en-US" dirty="0"/>
              <a:t>/Eclipse/Spring Tool Suite </a:t>
            </a:r>
          </a:p>
          <a:p>
            <a:r>
              <a:rPr lang="en-US" dirty="0"/>
              <a:t>RDBMS - Microsoft SQL Server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49550" y="1535937"/>
            <a:ext cx="4403124" cy="3109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7" y="4810578"/>
            <a:ext cx="6274017" cy="17141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716B6-2EE6-4BDC-A442-5B12AF7D725D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7858"/>
            <a:ext cx="1949550" cy="21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18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- Building simple RESTful API with </a:t>
            </a:r>
            <a:r>
              <a:rPr lang="en-US" dirty="0" err="1"/>
              <a:t>NodeJS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716B6-2EE6-4BDC-A442-5B12AF7D725D}" type="slidenum">
              <a:rPr lang="en-US" smtClean="0"/>
              <a:t>13</a:t>
            </a:fld>
            <a:endParaRPr lang="en-US"/>
          </a:p>
        </p:txBody>
      </p:sp>
      <p:pic>
        <p:nvPicPr>
          <p:cNvPr id="1040" name="Picture 16" descr="MVC là gì? Tìm hiểu về mô hình MVC trong lập trình từ A - Z">
            <a:extLst>
              <a:ext uri="{FF2B5EF4-FFF2-40B4-BE49-F238E27FC236}">
                <a16:creationId xmlns:a16="http://schemas.microsoft.com/office/drawing/2014/main" id="{E3D6B0D2-F188-76D5-7590-E61722372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2" y="1878355"/>
            <a:ext cx="734377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53A995-D10B-08EB-1AA1-232025B8F2BC}"/>
              </a:ext>
            </a:extLst>
          </p:cNvPr>
          <p:cNvSpPr txBox="1"/>
          <p:nvPr/>
        </p:nvSpPr>
        <p:spPr>
          <a:xfrm>
            <a:off x="4482414" y="5791163"/>
            <a:ext cx="62051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https://fptcloud.com/mvc-la-gi/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B86B9F-A2DD-23BB-CB2F-DE8500D7532B}"/>
              </a:ext>
            </a:extLst>
          </p:cNvPr>
          <p:cNvSpPr/>
          <p:nvPr/>
        </p:nvSpPr>
        <p:spPr>
          <a:xfrm>
            <a:off x="3122141" y="5239265"/>
            <a:ext cx="749642" cy="210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CC0000"/>
                </a:solidFill>
              </a:rPr>
              <a:t>5. Render</a:t>
            </a:r>
          </a:p>
        </p:txBody>
      </p:sp>
    </p:spTree>
    <p:extLst>
      <p:ext uri="{BB962C8B-B14F-4D97-AF65-F5344CB8AC3E}">
        <p14:creationId xmlns:p14="http://schemas.microsoft.com/office/powerpoint/2010/main" val="145616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- Building simple RESTful API with </a:t>
            </a:r>
            <a:r>
              <a:rPr lang="en-US" dirty="0" err="1"/>
              <a:t>NodeJS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716B6-2EE6-4BDC-A442-5B12AF7D725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6945F-B4AA-EFBA-398A-5654DE598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83" y="1432175"/>
            <a:ext cx="9256139" cy="497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8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- Building simple RESTful API with </a:t>
            </a:r>
            <a:r>
              <a:rPr lang="en-US" dirty="0" err="1"/>
              <a:t>NodeJS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716B6-2EE6-4BDC-A442-5B12AF7D725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4E5B7-C03C-6CC3-B2E8-AC21047D4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64" y="1456389"/>
            <a:ext cx="9086335" cy="489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67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latin typeface="+mj-lt"/>
              </a:rPr>
              <a:t>Thank you for your listening!</a:t>
            </a:r>
          </a:p>
          <a:p>
            <a:pPr marL="0" indent="0" algn="ctr">
              <a:buNone/>
            </a:pPr>
            <a:r>
              <a:rPr lang="en-US" sz="4800" b="1" dirty="0">
                <a:latin typeface="+mj-lt"/>
              </a:rPr>
              <a:t>Q&amp;A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716B6-2EE6-4BDC-A442-5B12AF7D72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10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latin typeface="+mj-lt"/>
              </a:rPr>
              <a:t>Thank you for your listening!</a:t>
            </a:r>
          </a:p>
          <a:p>
            <a:pPr marL="0" indent="0" algn="ctr">
              <a:buNone/>
            </a:pPr>
            <a:r>
              <a:rPr lang="en-US" sz="4800" b="1" dirty="0">
                <a:latin typeface="+mj-lt"/>
              </a:rPr>
              <a:t>Q&amp;A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716B6-2EE6-4BDC-A442-5B12AF7D725D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5E8F3-8A28-59D6-2155-CE4AE323E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45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+mj-lt"/>
              </a:rPr>
              <a:t>Back-End development</a:t>
            </a:r>
          </a:p>
          <a:p>
            <a:r>
              <a:rPr lang="en-US" dirty="0"/>
              <a:t>Tools &amp; technologies for Back-End development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Popular Back-End programming languages</a:t>
            </a:r>
          </a:p>
          <a:p>
            <a:r>
              <a:rPr lang="en-US" sz="2800" dirty="0">
                <a:latin typeface="+mj-lt"/>
              </a:rPr>
              <a:t>Demo -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Building simple RESTful API with Spring Boot</a:t>
            </a:r>
          </a:p>
          <a:p>
            <a:r>
              <a:rPr lang="en-US" dirty="0"/>
              <a:t>Demo -</a:t>
            </a:r>
            <a:r>
              <a:rPr lang="en-US" b="1" dirty="0"/>
              <a:t> </a:t>
            </a:r>
            <a:r>
              <a:rPr lang="en-US" dirty="0"/>
              <a:t>Building simple RESTful API with </a:t>
            </a:r>
            <a:r>
              <a:rPr lang="en-US" dirty="0" err="1"/>
              <a:t>NodeJS</a:t>
            </a:r>
            <a:endParaRPr lang="en-US" sz="2800" dirty="0">
              <a:latin typeface="+mj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716B6-2EE6-4BDC-A442-5B12AF7D72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56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65" y="365125"/>
            <a:ext cx="11369393" cy="1325563"/>
          </a:xfrm>
        </p:spPr>
        <p:txBody>
          <a:bodyPr/>
          <a:lstStyle/>
          <a:p>
            <a:r>
              <a:rPr lang="en-US" b="1" dirty="0"/>
              <a:t>Front-End vs. Back-End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65" y="3187817"/>
            <a:ext cx="5636459" cy="3570792"/>
          </a:xfrm>
        </p:spPr>
        <p:txBody>
          <a:bodyPr>
            <a:normAutofit lnSpcReduction="10000"/>
          </a:bodyPr>
          <a:lstStyle/>
          <a:p>
            <a:pPr marL="228600" lvl="1" algn="just"/>
            <a:r>
              <a:rPr lang="en-US" sz="2400" dirty="0">
                <a:latin typeface="+mj-lt"/>
              </a:rPr>
              <a:t>Refers to the client-side of development. </a:t>
            </a:r>
          </a:p>
          <a:p>
            <a:pPr marL="228600" lvl="1" algn="just"/>
            <a:endParaRPr lang="en-US" sz="2400" dirty="0">
              <a:latin typeface="+mj-lt"/>
            </a:endParaRPr>
          </a:p>
          <a:p>
            <a:pPr marL="228600" lvl="1" algn="just"/>
            <a:r>
              <a:rPr lang="en-US" sz="2400" dirty="0">
                <a:latin typeface="+mj-lt"/>
              </a:rPr>
              <a:t>It encompasses everything users interact with directly in their web browsers or mobile applications.</a:t>
            </a:r>
          </a:p>
          <a:p>
            <a:pPr marL="228600" lvl="1" algn="just"/>
            <a:endParaRPr lang="en-US" sz="2400" dirty="0">
              <a:latin typeface="+mj-lt"/>
            </a:endParaRPr>
          </a:p>
          <a:p>
            <a:pPr marL="228600" lvl="1" algn="just"/>
            <a:r>
              <a:rPr lang="en-US" sz="2400" dirty="0">
                <a:latin typeface="+mj-lt"/>
              </a:rPr>
              <a:t>User interface (UI) and user experience (UX) design, ensuring that users have a visually appealing and functional experience.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5" y="67377"/>
            <a:ext cx="11768570" cy="300299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96000" y="3187817"/>
            <a:ext cx="5967141" cy="34614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just">
              <a:buFont typeface="Courier New" panose="02070309020205020404" pitchFamily="49" charset="0"/>
              <a:buChar char="o"/>
            </a:pPr>
            <a:r>
              <a:rPr lang="en-US" dirty="0">
                <a:latin typeface="+mj-lt"/>
              </a:rPr>
              <a:t>Refers to the server-side of development. </a:t>
            </a:r>
          </a:p>
          <a:p>
            <a:pPr marL="342900" lvl="1" indent="-342900" algn="just">
              <a:buFont typeface="Courier New" panose="02070309020205020404" pitchFamily="49" charset="0"/>
              <a:buChar char="o"/>
            </a:pPr>
            <a:endParaRPr lang="en-US" dirty="0">
              <a:latin typeface="+mj-lt"/>
            </a:endParaRPr>
          </a:p>
          <a:p>
            <a:pPr marL="342900" lvl="1" indent="-342900" algn="just">
              <a:buFont typeface="Courier New" panose="02070309020205020404" pitchFamily="49" charset="0"/>
              <a:buChar char="o"/>
            </a:pPr>
            <a:r>
              <a:rPr lang="en-US" dirty="0">
                <a:latin typeface="+mj-lt"/>
              </a:rPr>
              <a:t>It involves the server, database, and application logic that work behind the scenes to deliver data and functionality to the front-end.</a:t>
            </a:r>
          </a:p>
          <a:p>
            <a:pPr marL="342900" lvl="1" indent="-342900" algn="just">
              <a:buFont typeface="Courier New" panose="02070309020205020404" pitchFamily="49" charset="0"/>
              <a:buChar char="o"/>
            </a:pPr>
            <a:endParaRPr lang="en-US" dirty="0">
              <a:latin typeface="+mj-lt"/>
            </a:endParaRPr>
          </a:p>
          <a:p>
            <a:pPr marL="342900" lvl="1" indent="-342900" algn="just">
              <a:buFont typeface="Courier New" panose="02070309020205020404" pitchFamily="49" charset="0"/>
              <a:buChar char="o"/>
            </a:pPr>
            <a:r>
              <a:rPr lang="en-US" dirty="0">
                <a:latin typeface="+mj-lt"/>
              </a:rPr>
              <a:t>Application logic, data processing, server management, and database interactions</a:t>
            </a:r>
            <a:r>
              <a:rPr lang="en-US" sz="2800" dirty="0">
                <a:latin typeface="+mj-lt"/>
              </a:rPr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716B6-2EE6-4BDC-A442-5B12AF7D72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93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Back-End development?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0317" y="1500809"/>
            <a:ext cx="6346579" cy="4674790"/>
          </a:xfrm>
        </p:spPr>
        <p:txBody>
          <a:bodyPr/>
          <a:lstStyle/>
          <a:p>
            <a:pPr algn="just"/>
            <a:r>
              <a:rPr lang="en-US" spc="119" dirty="0">
                <a:solidFill>
                  <a:srgbClr val="000000"/>
                </a:solidFill>
              </a:rPr>
              <a:t>Backend development forms the crucial, yet often unseen, backbone of websites and applications.</a:t>
            </a:r>
          </a:p>
          <a:p>
            <a:endParaRPr lang="en-US" spc="119" dirty="0">
              <a:solidFill>
                <a:srgbClr val="000000"/>
              </a:solidFill>
            </a:endParaRPr>
          </a:p>
          <a:p>
            <a:pPr algn="just"/>
            <a:r>
              <a:rPr lang="en-US" spc="119" dirty="0">
                <a:solidFill>
                  <a:srgbClr val="000000"/>
                </a:solidFill>
              </a:rPr>
              <a:t>It handles everything "behind the scenes" from managing data and user interactions to ensuring security and performance.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22" y="1825625"/>
            <a:ext cx="4216617" cy="434997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716B6-2EE6-4BDC-A442-5B12AF7D72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06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Tools &amp; technologies for Back-End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26" y="1494503"/>
            <a:ext cx="9924861" cy="499301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716B6-2EE6-4BDC-A442-5B12AF7D72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73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development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" y="1870140"/>
            <a:ext cx="11423845" cy="39228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716B6-2EE6-4BDC-A442-5B12AF7D72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 noChangeAspect="1"/>
          </p:cNvGrpSpPr>
          <p:nvPr/>
        </p:nvGrpSpPr>
        <p:grpSpPr>
          <a:xfrm>
            <a:off x="8966408" y="1501136"/>
            <a:ext cx="1921369" cy="3904703"/>
            <a:chOff x="0" y="0"/>
            <a:chExt cx="5001260" cy="10163810"/>
          </a:xfrm>
        </p:grpSpPr>
        <p:sp>
          <p:nvSpPr>
            <p:cNvPr id="8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9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241611" r="-44174"/>
              </a:stretch>
            </a:blipFill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021" y="1382574"/>
            <a:ext cx="6988213" cy="4650477"/>
          </a:xfrm>
        </p:spPr>
        <p:txBody>
          <a:bodyPr>
            <a:normAutofit/>
          </a:bodyPr>
          <a:lstStyle/>
          <a:p>
            <a:r>
              <a:rPr lang="en-US" sz="2800" b="1" dirty="0"/>
              <a:t>Programming Languages</a:t>
            </a:r>
          </a:p>
          <a:p>
            <a:r>
              <a:rPr lang="en-US" sz="2800" b="1" dirty="0"/>
              <a:t>Frameworks and Libraries</a:t>
            </a:r>
          </a:p>
          <a:p>
            <a:r>
              <a:rPr lang="en-US" sz="2800" b="1" dirty="0"/>
              <a:t>Databases</a:t>
            </a:r>
          </a:p>
          <a:p>
            <a:r>
              <a:rPr lang="en-US" sz="2800" b="1" dirty="0"/>
              <a:t>APIs (Application Programming Interfaces)</a:t>
            </a:r>
          </a:p>
          <a:p>
            <a:r>
              <a:rPr lang="en-US" sz="2800" dirty="0" err="1"/>
              <a:t>Microservices</a:t>
            </a:r>
            <a:r>
              <a:rPr lang="en-US" sz="2800" dirty="0"/>
              <a:t> Architecture</a:t>
            </a:r>
          </a:p>
          <a:p>
            <a:r>
              <a:rPr lang="en-US" sz="2800" dirty="0"/>
              <a:t>Cloud Computing</a:t>
            </a:r>
          </a:p>
          <a:p>
            <a:r>
              <a:rPr lang="en-US" sz="2800" dirty="0"/>
              <a:t>DevOps Practices</a:t>
            </a:r>
          </a:p>
          <a:p>
            <a:endParaRPr lang="en-US" dirty="0"/>
          </a:p>
        </p:txBody>
      </p:sp>
      <p:sp>
        <p:nvSpPr>
          <p:cNvPr id="6" name="Freeform 4"/>
          <p:cNvSpPr/>
          <p:nvPr/>
        </p:nvSpPr>
        <p:spPr>
          <a:xfrm>
            <a:off x="5287374" y="3278320"/>
            <a:ext cx="3546585" cy="3214756"/>
          </a:xfrm>
          <a:custGeom>
            <a:avLst/>
            <a:gdLst/>
            <a:ahLst/>
            <a:cxnLst/>
            <a:rect l="l" t="t" r="r" b="b"/>
            <a:pathLst>
              <a:path w="12941300" h="9107742">
                <a:moveTo>
                  <a:pt x="12815112" y="9107742"/>
                </a:moveTo>
                <a:lnTo>
                  <a:pt x="126187" y="9107742"/>
                </a:lnTo>
                <a:cubicBezTo>
                  <a:pt x="56502" y="9107742"/>
                  <a:pt x="0" y="9051252"/>
                  <a:pt x="0" y="8981555"/>
                </a:cubicBezTo>
                <a:lnTo>
                  <a:pt x="0" y="0"/>
                </a:lnTo>
                <a:lnTo>
                  <a:pt x="12941300" y="0"/>
                </a:lnTo>
                <a:lnTo>
                  <a:pt x="12941300" y="8981554"/>
                </a:lnTo>
                <a:cubicBezTo>
                  <a:pt x="12941300" y="9051239"/>
                  <a:pt x="12884810" y="9107742"/>
                  <a:pt x="12815112" y="9107742"/>
                </a:cubicBezTo>
                <a:close/>
              </a:path>
            </a:pathLst>
          </a:custGeom>
          <a:blipFill>
            <a:blip r:embed="rId4"/>
            <a:stretch>
              <a:fillRect r="-5434"/>
            </a:stretch>
          </a:blipFill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716B6-2EE6-4BDC-A442-5B12AF7D72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88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618" y="1405688"/>
            <a:ext cx="3772916" cy="4650658"/>
          </a:xfrm>
        </p:spPr>
        <p:txBody>
          <a:bodyPr>
            <a:normAutofit/>
          </a:bodyPr>
          <a:lstStyle/>
          <a:p>
            <a:pPr marL="396875" indent="-396875"/>
            <a:r>
              <a:rPr lang="en-US" sz="2800" dirty="0"/>
              <a:t>Python</a:t>
            </a:r>
          </a:p>
          <a:p>
            <a:pPr marL="396875" indent="-396875"/>
            <a:r>
              <a:rPr lang="en-US" sz="2800" dirty="0"/>
              <a:t>Java</a:t>
            </a:r>
          </a:p>
          <a:p>
            <a:pPr marL="396875" indent="-396875"/>
            <a:r>
              <a:rPr lang="en-US" sz="2800" dirty="0"/>
              <a:t>PHP</a:t>
            </a:r>
          </a:p>
          <a:p>
            <a:pPr marL="396875" indent="-396875"/>
            <a:r>
              <a:rPr lang="en-US" sz="2800" dirty="0"/>
              <a:t>Ruby</a:t>
            </a:r>
          </a:p>
          <a:p>
            <a:pPr marL="396875" indent="-396875"/>
            <a:r>
              <a:rPr lang="en-US" sz="2800" dirty="0"/>
              <a:t>Node.js</a:t>
            </a:r>
          </a:p>
          <a:p>
            <a:pPr marL="396875" indent="-396875"/>
            <a:r>
              <a:rPr lang="en-US" sz="2800" dirty="0"/>
              <a:t>C#</a:t>
            </a:r>
          </a:p>
          <a:p>
            <a:pPr marL="396875" indent="-396875"/>
            <a:r>
              <a:rPr lang="en-US" dirty="0"/>
              <a:t>…</a:t>
            </a:r>
            <a:endParaRPr lang="en-US" sz="2800" dirty="0"/>
          </a:p>
        </p:txBody>
      </p:sp>
      <p:pic>
        <p:nvPicPr>
          <p:cNvPr id="1028" name="Picture 4" descr="https://www.finoit.com/wp-content/uploads/2022/09/word-image-16482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9"/>
          <a:stretch/>
        </p:blipFill>
        <p:spPr bwMode="auto">
          <a:xfrm rot="1192525">
            <a:off x="8315115" y="889686"/>
            <a:ext cx="3775914" cy="393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ages.squarespace-cdn.com/content/v1/5976eefdd1758e6e5427c9b1/1588465207306-N7U592AZIN1AU1YWKK1Y/image6.png?format=1000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04">
            <a:off x="6047891" y="4002804"/>
            <a:ext cx="3178710" cy="269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37139">
            <a:off x="3251161" y="1308383"/>
            <a:ext cx="2784759" cy="28498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716B6-2EE6-4BDC-A442-5B12AF7D72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75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frameworks for Back-End development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555" y="2376600"/>
            <a:ext cx="5413466" cy="34201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34" y="2982138"/>
            <a:ext cx="49031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99"/>
                </a:solidFill>
                <a:latin typeface="+mj-lt"/>
              </a:rPr>
              <a:t>Flask - A popular open-source web framework written in Python.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99"/>
                </a:solidFill>
                <a:latin typeface="+mj-lt"/>
              </a:rPr>
              <a:t>It's ideal for building small to medium-sized web applications, web services, and web APIs. 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374763"/>
            <a:ext cx="57800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600"/>
                </a:solidFill>
                <a:latin typeface="+mj-lt"/>
              </a:rPr>
              <a:t>ASP.NET Core - a free, open-source web framework developed by Microsoft.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600"/>
                </a:solidFill>
                <a:latin typeface="+mj-lt"/>
              </a:rPr>
              <a:t>It's a server-side technology that provides dynamic website development, data access, and application services. </a:t>
            </a:r>
          </a:p>
        </p:txBody>
      </p:sp>
      <p:sp>
        <p:nvSpPr>
          <p:cNvPr id="8" name="Rectangle 7"/>
          <p:cNvSpPr/>
          <p:nvPr/>
        </p:nvSpPr>
        <p:spPr>
          <a:xfrm>
            <a:off x="7346561" y="1316114"/>
            <a:ext cx="48454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+mj-lt"/>
              </a:rPr>
              <a:t>Django is a high-level Python web framework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+mj-lt"/>
              </a:rPr>
              <a:t>Django API refers to building RESTful APIs using the Django framework.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+mj-lt"/>
              </a:rPr>
              <a:t>Django's ORM (Object-Relational Mapping) layer connects to a database, allowing for efficient data storage and retrieval. </a:t>
            </a:r>
          </a:p>
        </p:txBody>
      </p:sp>
      <p:sp>
        <p:nvSpPr>
          <p:cNvPr id="9" name="Rectangle 8"/>
          <p:cNvSpPr/>
          <p:nvPr/>
        </p:nvSpPr>
        <p:spPr>
          <a:xfrm>
            <a:off x="8267388" y="3139693"/>
            <a:ext cx="39246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+mj-lt"/>
              </a:rPr>
              <a:t>Laravel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, a powerful PHP framework, provides excellent support for building robust and efficient Web Application and RESTful APIs . 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67388" y="4264812"/>
            <a:ext cx="39880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600"/>
                </a:solidFill>
                <a:latin typeface="+mj-lt"/>
              </a:rPr>
              <a:t>Express is a minimal and flexible Node.js web application framework that provides a robust set of features for web and mobile applications.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42028" y="5776066"/>
            <a:ext cx="121160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99"/>
                </a:solidFill>
                <a:latin typeface="+mj-lt"/>
              </a:rPr>
              <a:t>Spring Boot is a framework designed to simplify the process of building standalone, production-ready Spring applications.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99"/>
                </a:solidFill>
                <a:latin typeface="+mj-lt"/>
              </a:rPr>
              <a:t>It offers a range of features like auto-configuration and embedded servers, enabling developers to create </a:t>
            </a:r>
            <a:r>
              <a:rPr lang="en-US" dirty="0" err="1">
                <a:solidFill>
                  <a:srgbClr val="000099"/>
                </a:solidFill>
                <a:latin typeface="+mj-lt"/>
              </a:rPr>
              <a:t>microservices</a:t>
            </a:r>
            <a:r>
              <a:rPr lang="en-US" dirty="0">
                <a:solidFill>
                  <a:srgbClr val="000099"/>
                </a:solidFill>
                <a:latin typeface="+mj-lt"/>
              </a:rPr>
              <a:t> quickly and efficiently.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42028" y="4222210"/>
            <a:ext cx="47680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Ruby on Rails is a powerful web application framework written in Ruby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It emphasizes convention over configuration, making it easy to develop database-backed applications.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716B6-2EE6-4BDC-A442-5B12AF7D72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91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784</Words>
  <Application>Microsoft Office PowerPoint</Application>
  <PresentationFormat>Widescreen</PresentationFormat>
  <Paragraphs>127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Wingdings</vt:lpstr>
      <vt:lpstr>Office Theme</vt:lpstr>
      <vt:lpstr>Workshop SWP391 Back-End technologies in use</vt:lpstr>
      <vt:lpstr>Content</vt:lpstr>
      <vt:lpstr>Front-End vs. Back-End</vt:lpstr>
      <vt:lpstr>What is Back-End development?</vt:lpstr>
      <vt:lpstr>Tools &amp; technologies for Back-End development</vt:lpstr>
      <vt:lpstr>Back-End development skills</vt:lpstr>
      <vt:lpstr>Back-End components</vt:lpstr>
      <vt:lpstr>Back-End Programming languages</vt:lpstr>
      <vt:lpstr>Popular frameworks for Back-End development</vt:lpstr>
      <vt:lpstr>API vs Web application – The differences</vt:lpstr>
      <vt:lpstr>API vs. Web Application – The differences</vt:lpstr>
      <vt:lpstr>Demo - Building RESTful API with Spring Boot</vt:lpstr>
      <vt:lpstr>Demo - Building simple RESTful API with NodeJS</vt:lpstr>
      <vt:lpstr>Demo - Building simple RESTful API with NodeJS</vt:lpstr>
      <vt:lpstr>Demo - Building simple RESTful API with NodeJS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SWP391</dc:title>
  <dc:creator>Thanh Van</dc:creator>
  <cp:lastModifiedBy>Lam Nguyen Ngoc</cp:lastModifiedBy>
  <cp:revision>54</cp:revision>
  <dcterms:created xsi:type="dcterms:W3CDTF">2024-09-16T10:59:44Z</dcterms:created>
  <dcterms:modified xsi:type="dcterms:W3CDTF">2024-09-21T14:54:19Z</dcterms:modified>
</cp:coreProperties>
</file>